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7" r:id="rId4"/>
    <p:sldId id="279" r:id="rId5"/>
    <p:sldId id="280" r:id="rId6"/>
    <p:sldId id="258" r:id="rId7"/>
    <p:sldId id="260" r:id="rId8"/>
    <p:sldId id="261" r:id="rId9"/>
    <p:sldId id="263" r:id="rId10"/>
    <p:sldId id="281" r:id="rId11"/>
    <p:sldId id="282" r:id="rId12"/>
    <p:sldId id="259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57" r:id="rId25"/>
    <p:sldId id="27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9">
          <p15:clr>
            <a:srgbClr val="A4A3A4"/>
          </p15:clr>
        </p15:guide>
        <p15:guide id="2" pos="3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1"/>
  </p:normalViewPr>
  <p:slideViewPr>
    <p:cSldViewPr snapToGrid="0" snapToObjects="1" showGuides="1">
      <p:cViewPr varScale="1">
        <p:scale>
          <a:sx n="103" d="100"/>
          <a:sy n="103" d="100"/>
        </p:scale>
        <p:origin x="2424" y="168"/>
      </p:cViewPr>
      <p:guideLst>
        <p:guide orient="horz" pos="3569"/>
        <p:guide pos="36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Grant Spending w/52.5% IDC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6158846076152"/>
          <c:y val="0.31467405646498076"/>
          <c:w val="0.72342060381044437"/>
          <c:h val="0.326362950146497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Dollars Spent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1-4803-9E42-CE5F647FA1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Dollars Spent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1-4803-9E42-CE5F647FA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031264"/>
        <c:axId val="170033560"/>
      </c:barChart>
      <c:catAx>
        <c:axId val="17003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33560"/>
        <c:crosses val="autoZero"/>
        <c:auto val="1"/>
        <c:lblAlgn val="ctr"/>
        <c:lblOffset val="100"/>
        <c:noMultiLvlLbl val="0"/>
      </c:catAx>
      <c:valAx>
        <c:axId val="170033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IDC distribution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9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A81-DB43-B81B-DF5BA82724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A81-DB43-B81B-DF5BA82724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A81-DB43-B81B-DF5BA82724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A81-DB43-B81B-DF5BA82724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PI</c:v>
                </c:pt>
                <c:pt idx="1">
                  <c:v>Dept</c:v>
                </c:pt>
                <c:pt idx="2">
                  <c:v>Center</c:v>
                </c:pt>
                <c:pt idx="3">
                  <c:v>UF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</c:v>
                </c:pt>
                <c:pt idx="1">
                  <c:v>7.5</c:v>
                </c:pt>
                <c:pt idx="2">
                  <c:v>7.5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81-DB43-B81B-DF5BA827248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F297-2A55-CC4D-9F2A-19451A66EE64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BA865-4598-9548-B545-29D7C7C37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BA865-4598-9548-B545-29D7C7C37C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6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7530-9206-CB40-8056-EC348D9FE352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39D0-ECC5-CF44-B3BA-541C6E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health.gov/provider-and-partner-resources/research/funding-opportunity-announcements/BC.JEK.LLBFrequentlyAskedQuestions2018-201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grant? Understanding the alphabet soup from funding agencies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Infrastructure talks</a:t>
            </a:r>
          </a:p>
          <a:p>
            <a:r>
              <a:rPr lang="en-US" dirty="0"/>
              <a:t>08/12/20</a:t>
            </a:r>
          </a:p>
        </p:txBody>
      </p:sp>
    </p:spTree>
    <p:extLst>
      <p:ext uri="{BB962C8B-B14F-4D97-AF65-F5344CB8AC3E}">
        <p14:creationId xmlns:p14="http://schemas.microsoft.com/office/powerpoint/2010/main" val="190798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Principal Investigator, </a:t>
            </a:r>
          </a:p>
          <a:p>
            <a:r>
              <a:rPr lang="en-US" dirty="0"/>
              <a:t>Multiple PI, </a:t>
            </a:r>
          </a:p>
          <a:p>
            <a:r>
              <a:rPr lang="en-US" dirty="0"/>
              <a:t>A </a:t>
            </a:r>
            <a:r>
              <a:rPr lang="en-US" b="1" dirty="0"/>
              <a:t>Co</a:t>
            </a:r>
            <a:r>
              <a:rPr lang="en-US" dirty="0"/>
              <a:t>-</a:t>
            </a:r>
            <a:r>
              <a:rPr lang="en-US" b="1" dirty="0"/>
              <a:t>Investigator</a:t>
            </a:r>
            <a:r>
              <a:rPr lang="en-US" dirty="0"/>
              <a:t> is an individual recognized by the Institute and the </a:t>
            </a:r>
            <a:r>
              <a:rPr lang="en-US" b="1" dirty="0"/>
              <a:t>Principal Investigator</a:t>
            </a:r>
            <a:r>
              <a:rPr lang="en-US" dirty="0"/>
              <a:t> as someone making a significant contribution to a project. The </a:t>
            </a:r>
            <a:r>
              <a:rPr lang="en-US" b="1" dirty="0"/>
              <a:t>Co</a:t>
            </a:r>
            <a:r>
              <a:rPr lang="en-US" dirty="0"/>
              <a:t>-</a:t>
            </a:r>
            <a:r>
              <a:rPr lang="en-US" b="1" dirty="0"/>
              <a:t>Investigator</a:t>
            </a:r>
            <a:r>
              <a:rPr lang="en-US" dirty="0"/>
              <a:t> is an individual that the </a:t>
            </a:r>
            <a:r>
              <a:rPr lang="en-US" b="1" dirty="0"/>
              <a:t>PI</a:t>
            </a:r>
            <a:r>
              <a:rPr lang="en-US" dirty="0"/>
              <a:t> relies on to assume responsibilities above those of other personnel.</a:t>
            </a:r>
          </a:p>
          <a:p>
            <a:r>
              <a:rPr lang="en-US" dirty="0"/>
              <a:t>Senior/</a:t>
            </a:r>
            <a:r>
              <a:rPr lang="en-US" b="1" dirty="0"/>
              <a:t>key personnel</a:t>
            </a:r>
            <a:r>
              <a:rPr lang="en-US" dirty="0"/>
              <a:t> are </a:t>
            </a:r>
            <a:r>
              <a:rPr lang="en-US" b="1" dirty="0"/>
              <a:t>defined</a:t>
            </a:r>
            <a:r>
              <a:rPr lang="en-US" dirty="0"/>
              <a:t> as individuals who contribute to the scientific development or execution of a project in a substantive measurable way (all faculty paid on the grant)</a:t>
            </a:r>
          </a:p>
        </p:txBody>
      </p:sp>
    </p:spTree>
    <p:extLst>
      <p:ext uri="{BB962C8B-B14F-4D97-AF65-F5344CB8AC3E}">
        <p14:creationId xmlns:p14="http://schemas.microsoft.com/office/powerpoint/2010/main" val="361033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B9C5-4ADC-DE45-870F-B92BF2BD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NIH is trying to help first awards with increased funding rates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9D57-A6E9-FD4D-8F68-0154DF3A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 </a:t>
            </a:r>
            <a:r>
              <a:rPr lang="en-US" b="1" dirty="0"/>
              <a:t>Early</a:t>
            </a:r>
            <a:r>
              <a:rPr lang="en-US" dirty="0"/>
              <a:t>-</a:t>
            </a:r>
            <a:r>
              <a:rPr lang="en-US" b="1" dirty="0"/>
              <a:t>Stage Investigator</a:t>
            </a:r>
            <a:r>
              <a:rPr lang="en-US" dirty="0"/>
              <a:t> (ESI) is a New </a:t>
            </a:r>
            <a:r>
              <a:rPr lang="en-US" b="1" dirty="0"/>
              <a:t>Investigator</a:t>
            </a:r>
            <a:r>
              <a:rPr lang="en-US" dirty="0"/>
              <a:t> who has completed his/her terminal research degree or medical residency (or the equivalent and whichever date is later) within the past 10 years and has not yet been awarded a substantial, competing NIH research grant.</a:t>
            </a:r>
          </a:p>
          <a:p>
            <a:pPr lvl="1"/>
            <a:r>
              <a:rPr lang="en-US" dirty="0"/>
              <a:t>A new investigator (NI) has not yet been awarded a substantial, competing NIH research grant.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5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UF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VP for Research</a:t>
            </a:r>
          </a:p>
          <a:p>
            <a:pPr lvl="1"/>
            <a:r>
              <a:rPr lang="en-US" dirty="0"/>
              <a:t>Opportunity Funds: 2-year ~ $50K, requires collaboration between 2 (or more) investigators with different expertise, ideally from different colleges, or at least departments</a:t>
            </a:r>
          </a:p>
          <a:p>
            <a:pPr lvl="1"/>
            <a:r>
              <a:rPr lang="en-US" dirty="0"/>
              <a:t>Specific announcements</a:t>
            </a:r>
          </a:p>
        </p:txBody>
      </p:sp>
      <p:pic>
        <p:nvPicPr>
          <p:cNvPr id="4" name="Picture 3" descr="Screenshot 2018-09-08 18.4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2" y="4019086"/>
            <a:ext cx="7822867" cy="26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63000" cy="99544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UF grants</a:t>
            </a:r>
            <a:endParaRPr lang="en-US" dirty="0"/>
          </a:p>
        </p:txBody>
      </p:sp>
      <p:pic>
        <p:nvPicPr>
          <p:cNvPr id="6" name="Picture 5" descr="Screenshot 2018-09-08 19.1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0638"/>
            <a:ext cx="5740400" cy="1397000"/>
          </a:xfrm>
          <a:prstGeom prst="rect">
            <a:avLst/>
          </a:prstGeom>
        </p:spPr>
      </p:pic>
      <p:pic>
        <p:nvPicPr>
          <p:cNvPr id="7" name="Picture 6" descr="Screenshot 2018-09-08 19.1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" y="1410856"/>
            <a:ext cx="8928100" cy="1714500"/>
          </a:xfrm>
          <a:prstGeom prst="rect">
            <a:avLst/>
          </a:prstGeom>
        </p:spPr>
      </p:pic>
      <p:pic>
        <p:nvPicPr>
          <p:cNvPr id="8" name="Picture 7" descr="Screenshot 2018-09-08 19.22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" y="3229846"/>
            <a:ext cx="8928100" cy="1206500"/>
          </a:xfrm>
          <a:prstGeom prst="rect">
            <a:avLst/>
          </a:prstGeom>
        </p:spPr>
      </p:pic>
      <p:pic>
        <p:nvPicPr>
          <p:cNvPr id="9" name="Picture 8" descr="Screenshot 2018-09-08 19.21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" y="4436346"/>
            <a:ext cx="8902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State of Florida 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FY 2018-2019 FOA: all cancer related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http://www.floridahealth.gov/provider-and-partner-resources/research/funding-opportunity-announcements/BC.JEK.LLBFrequentlyAskedQuestions2018-2019.pdf</a:t>
            </a:r>
            <a:endParaRPr lang="en-US" dirty="0"/>
          </a:p>
          <a:p>
            <a:pPr lvl="0"/>
            <a:r>
              <a:rPr lang="en-US" dirty="0"/>
              <a:t>James and Esther King Biomedical Research Program (King) </a:t>
            </a:r>
          </a:p>
          <a:p>
            <a:pPr lvl="0"/>
            <a:r>
              <a:rPr lang="en-US" dirty="0"/>
              <a:t>Bankhead-Coley Cancer Research Program (Bankhead-Coley) </a:t>
            </a:r>
          </a:p>
          <a:p>
            <a:pPr lvl="0"/>
            <a:r>
              <a:rPr lang="en-US" dirty="0"/>
              <a:t>Live Like Bella Pediatric Cancer Research Initiative (Bella)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2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311"/>
            <a:ext cx="8229600" cy="4525963"/>
          </a:xfrm>
        </p:spPr>
        <p:txBody>
          <a:bodyPr/>
          <a:lstStyle/>
          <a:p>
            <a:r>
              <a:rPr lang="en-US" dirty="0"/>
              <a:t>You are the expert in finding the right foundation for your research</a:t>
            </a:r>
          </a:p>
          <a:p>
            <a:r>
              <a:rPr lang="en-US" dirty="0"/>
              <a:t>Variable format, requirements, deadlines,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 descr="Screenshot 2018-09-08 19.2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" y="2929845"/>
            <a:ext cx="3390900" cy="1041400"/>
          </a:xfrm>
          <a:prstGeom prst="rect">
            <a:avLst/>
          </a:prstGeom>
        </p:spPr>
      </p:pic>
      <p:pic>
        <p:nvPicPr>
          <p:cNvPr id="5" name="Picture 4" descr="Screenshot 2018-09-08 19.3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929845"/>
            <a:ext cx="24511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891088"/>
            <a:ext cx="3937000" cy="154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02" y="4328270"/>
            <a:ext cx="3062904" cy="2297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412" y="2882900"/>
            <a:ext cx="2008188" cy="2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7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11"/>
            <a:ext cx="8229600" cy="1969199"/>
          </a:xfrm>
        </p:spPr>
        <p:txBody>
          <a:bodyPr/>
          <a:lstStyle/>
          <a:p>
            <a:r>
              <a:rPr lang="en-US" dirty="0"/>
              <a:t>Contract between you and the company</a:t>
            </a:r>
          </a:p>
          <a:p>
            <a:r>
              <a:rPr lang="en-US" dirty="0"/>
              <a:t>IDCs: lower than NIH but fixed</a:t>
            </a:r>
          </a:p>
          <a:p>
            <a:r>
              <a:rPr lang="en-US" dirty="0"/>
              <a:t>Involves IP, consult with UF Tech transfer</a:t>
            </a:r>
          </a:p>
        </p:txBody>
      </p:sp>
      <p:pic>
        <p:nvPicPr>
          <p:cNvPr id="4" name="Picture 3" descr="Screenshot 2018-09-08 19.3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1" y="3750469"/>
            <a:ext cx="6642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DOD</a:t>
            </a:r>
          </a:p>
        </p:txBody>
      </p:sp>
      <p:pic>
        <p:nvPicPr>
          <p:cNvPr id="4" name="Picture 3" descr="Screenshot 2018-09-08 20.1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176"/>
            <a:ext cx="9144000" cy="1307418"/>
          </a:xfrm>
          <a:prstGeom prst="rect">
            <a:avLst/>
          </a:prstGeom>
        </p:spPr>
      </p:pic>
      <p:pic>
        <p:nvPicPr>
          <p:cNvPr id="5" name="Picture 4" descr="Screenshot 2018-09-08 20.1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516"/>
            <a:ext cx="9144000" cy="18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NIH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30" y="2254257"/>
            <a:ext cx="6215340" cy="4233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7925" y="1146964"/>
            <a:ext cx="5808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Intramural research and clinical center</a:t>
            </a:r>
          </a:p>
          <a:p>
            <a:pPr algn="ctr"/>
            <a:r>
              <a:rPr lang="en-US" sz="2800" dirty="0"/>
              <a:t>Bethesda, MD</a:t>
            </a:r>
          </a:p>
        </p:txBody>
      </p:sp>
    </p:spTree>
    <p:extLst>
      <p:ext uri="{BB962C8B-B14F-4D97-AF65-F5344CB8AC3E}">
        <p14:creationId xmlns:p14="http://schemas.microsoft.com/office/powerpoint/2010/main" val="148017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Institutes of Health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21 institutes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Each grant proposal is assigned to an institute</a:t>
            </a:r>
          </a:p>
          <a:p>
            <a:r>
              <a:rPr lang="en-US" dirty="0"/>
              <a:t>PI may suggest an institute, but NIH makes the ultimate choice</a:t>
            </a:r>
          </a:p>
        </p:txBody>
      </p:sp>
      <p:pic>
        <p:nvPicPr>
          <p:cNvPr id="6" name="Picture 5" descr="Screenshot 2018-09-08 20.2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2" y="1524466"/>
            <a:ext cx="4118993" cy="45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F556-C24B-C946-A31D-DA81DA94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F604-00E3-164F-A1D0-CE1FF4E57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financial / legal contract between an institution (UF) and a granting agency for a faculty (principal investigator, PI) to perform a task (research) </a:t>
            </a:r>
          </a:p>
          <a:p>
            <a:r>
              <a:rPr lang="en-US" dirty="0"/>
              <a:t>All grants have to be submitted through the Division of Sponsored Research (DSP) that guarantees oversight to the granting agency.</a:t>
            </a:r>
          </a:p>
        </p:txBody>
      </p:sp>
    </p:spTree>
    <p:extLst>
      <p:ext uri="{BB962C8B-B14F-4D97-AF65-F5344CB8AC3E}">
        <p14:creationId xmlns:p14="http://schemas.microsoft.com/office/powerpoint/2010/main" val="197249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Two types of submissions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submission cycle, </a:t>
            </a:r>
          </a:p>
          <a:p>
            <a:pPr lvl="1"/>
            <a:r>
              <a:rPr lang="en-US" dirty="0"/>
              <a:t>3x/year, R, K, F awards</a:t>
            </a:r>
          </a:p>
          <a:p>
            <a:pPr lvl="1"/>
            <a:r>
              <a:rPr lang="en-US" dirty="0"/>
              <a:t>1x/year T, S10</a:t>
            </a:r>
          </a:p>
          <a:p>
            <a:r>
              <a:rPr lang="en-US" dirty="0"/>
              <a:t>Specific RFAs or FOAs</a:t>
            </a:r>
          </a:p>
          <a:p>
            <a:r>
              <a:rPr lang="en-US" dirty="0"/>
              <a:t>All limited to US citizens / permanent residents</a:t>
            </a:r>
          </a:p>
          <a:p>
            <a:r>
              <a:rPr lang="en-US" dirty="0"/>
              <a:t>Continuous submission for study section members is ending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71014"/>
              </p:ext>
            </p:extLst>
          </p:nvPr>
        </p:nvGraphicFramePr>
        <p:xfrm>
          <a:off x="4701715" y="2149049"/>
          <a:ext cx="3779576" cy="94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67">
                  <a:extLst>
                    <a:ext uri="{9D8B030D-6E8A-4147-A177-3AD203B41FA5}">
                      <a16:colId xmlns:a16="http://schemas.microsoft.com/office/drawing/2014/main" val="3411666831"/>
                    </a:ext>
                  </a:extLst>
                </a:gridCol>
                <a:gridCol w="881121">
                  <a:extLst>
                    <a:ext uri="{9D8B030D-6E8A-4147-A177-3AD203B41FA5}">
                      <a16:colId xmlns:a16="http://schemas.microsoft.com/office/drawing/2014/main" val="2539752104"/>
                    </a:ext>
                  </a:extLst>
                </a:gridCol>
                <a:gridCol w="944894">
                  <a:extLst>
                    <a:ext uri="{9D8B030D-6E8A-4147-A177-3AD203B41FA5}">
                      <a16:colId xmlns:a16="http://schemas.microsoft.com/office/drawing/2014/main" val="3200543843"/>
                    </a:ext>
                  </a:extLst>
                </a:gridCol>
                <a:gridCol w="944894">
                  <a:extLst>
                    <a:ext uri="{9D8B030D-6E8A-4147-A177-3AD203B41FA5}">
                      <a16:colId xmlns:a16="http://schemas.microsoft.com/office/drawing/2014/main" val="2183740349"/>
                    </a:ext>
                  </a:extLst>
                </a:gridCol>
              </a:tblGrid>
              <a:tr h="366013">
                <a:tc>
                  <a:txBody>
                    <a:bodyPr/>
                    <a:lstStyle/>
                    <a:p>
                      <a:r>
                        <a:rPr lang="en-US" sz="16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08562"/>
                  </a:ext>
                </a:extLst>
              </a:tr>
              <a:tr h="527606">
                <a:tc>
                  <a:txBody>
                    <a:bodyPr/>
                    <a:lstStyle/>
                    <a:p>
                      <a:r>
                        <a:rPr lang="en-US" sz="1600" dirty="0"/>
                        <a:t>Renewal, Resub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July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Nov</a:t>
                      </a:r>
                      <a:r>
                        <a:rPr lang="en-US" sz="1600" baseline="0" dirty="0"/>
                        <a:t> 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8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2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Investigator initiated individual R01</a:t>
            </a:r>
          </a:p>
          <a:p>
            <a:pPr lvl="1"/>
            <a:r>
              <a:rPr lang="en-US" dirty="0"/>
              <a:t>5 years $250-500 K/ year</a:t>
            </a:r>
          </a:p>
          <a:p>
            <a:pPr lvl="1"/>
            <a:r>
              <a:rPr lang="en-US" dirty="0"/>
              <a:t>Requires significant amount of supporting results (published and unpublished)</a:t>
            </a:r>
          </a:p>
          <a:p>
            <a:pPr lvl="1"/>
            <a:r>
              <a:rPr lang="en-US" dirty="0"/>
              <a:t>Can be renewed (competitive renewal)</a:t>
            </a:r>
          </a:p>
          <a:p>
            <a:r>
              <a:rPr lang="en-US" dirty="0"/>
              <a:t>R21: Exploratory/Developmental Grants</a:t>
            </a:r>
          </a:p>
          <a:p>
            <a:pPr lvl="1"/>
            <a:r>
              <a:rPr lang="en-US" dirty="0"/>
              <a:t>2 years, $275 K total, non-renewable</a:t>
            </a:r>
          </a:p>
          <a:p>
            <a:pPr lvl="1"/>
            <a:r>
              <a:rPr lang="en-US" dirty="0"/>
              <a:t>No preliminary data required (in theory)</a:t>
            </a:r>
          </a:p>
          <a:p>
            <a:pPr lvl="1"/>
            <a:r>
              <a:rPr lang="en-US" dirty="0"/>
              <a:t>Not accepted by all institutes</a:t>
            </a:r>
          </a:p>
          <a:p>
            <a:pPr lvl="1"/>
            <a:r>
              <a:rPr lang="en-US" dirty="0"/>
              <a:t>Does not recognized new investigators</a:t>
            </a:r>
          </a:p>
          <a:p>
            <a:r>
              <a:rPr lang="en-US" dirty="0"/>
              <a:t>R43/R44 Small Business Innovative Research (SBIR)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 (fellowship) awards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T32: training grant (for a 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08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F30: MD/PhD</a:t>
            </a:r>
          </a:p>
          <a:p>
            <a:r>
              <a:rPr lang="en-US" dirty="0"/>
              <a:t>F31: PhD</a:t>
            </a:r>
          </a:p>
          <a:p>
            <a:r>
              <a:rPr lang="en-US" dirty="0"/>
              <a:t>F32: postdoc</a:t>
            </a:r>
          </a:p>
          <a:p>
            <a:r>
              <a:rPr lang="en-US" dirty="0"/>
              <a:t>Under-represented minorities / disability are reviewed separately</a:t>
            </a:r>
          </a:p>
          <a:p>
            <a:r>
              <a:rPr lang="en-US" dirty="0"/>
              <a:t>T32: training grad students, postdocs, fellows</a:t>
            </a:r>
          </a:p>
        </p:txBody>
      </p:sp>
    </p:spTree>
    <p:extLst>
      <p:ext uri="{BB962C8B-B14F-4D97-AF65-F5344CB8AC3E}">
        <p14:creationId xmlns:p14="http://schemas.microsoft.com/office/powerpoint/2010/main" val="122913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U-types of Research Project Cooperative Agreement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1766" y="1582341"/>
            <a:ext cx="8025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Supports discrete, specified, circumscribed projects to be performed by investigator(s) in an area representing their specific interests and competencies</a:t>
            </a:r>
          </a:p>
          <a:p>
            <a:r>
              <a:rPr lang="en-US" sz="2400" dirty="0"/>
              <a:t>Used when substantial programmatic involvement is anticipated between the awarding Institute and Center</a:t>
            </a:r>
          </a:p>
          <a:p>
            <a:r>
              <a:rPr lang="en-US" sz="2400" dirty="0"/>
              <a:t>One of many types of cooperative agreements</a:t>
            </a:r>
          </a:p>
          <a:p>
            <a:r>
              <a:rPr lang="en-US" sz="2400" dirty="0"/>
              <a:t>No specific dollar limit unless specified in FOA</a:t>
            </a:r>
          </a:p>
        </p:txBody>
      </p:sp>
    </p:spTree>
    <p:extLst>
      <p:ext uri="{BB962C8B-B14F-4D97-AF65-F5344CB8AC3E}">
        <p14:creationId xmlns:p14="http://schemas.microsoft.com/office/powerpoint/2010/main" val="189114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NIH Career Developmental Awards</a:t>
            </a:r>
          </a:p>
        </p:txBody>
      </p:sp>
      <p:pic>
        <p:nvPicPr>
          <p:cNvPr id="5" name="Picture 4" descr="Screenshot 2018-09-08 10.5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0" y="1417638"/>
            <a:ext cx="7150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Program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268" y="1408065"/>
            <a:ext cx="8229600" cy="4525963"/>
          </a:xfrm>
        </p:spPr>
        <p:txBody>
          <a:bodyPr/>
          <a:lstStyle/>
          <a:p>
            <a:r>
              <a:rPr lang="en-US" dirty="0"/>
              <a:t>PO1: at least 2 projects and two cores. Pre-proposal needs to be approved before submission</a:t>
            </a:r>
          </a:p>
          <a:p>
            <a:r>
              <a:rPr lang="en-US" dirty="0"/>
              <a:t>P30 Centers Program—Research Core Grants</a:t>
            </a:r>
          </a:p>
          <a:p>
            <a:r>
              <a:rPr lang="en-US" dirty="0"/>
              <a:t>P50 Centers Program—Full-Scale Specialized Center Grants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3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42" y="1733449"/>
            <a:ext cx="6358315" cy="3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D40A-C26B-DD40-858C-6976B413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4428-A791-8D46-9621-4F61E01D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grant is the sum of</a:t>
            </a:r>
          </a:p>
          <a:p>
            <a:pPr lvl="1"/>
            <a:r>
              <a:rPr lang="en-US" dirty="0"/>
              <a:t> direct costs: go directly to the PI to support salaries and supplies necessary to perform the project</a:t>
            </a:r>
          </a:p>
          <a:p>
            <a:pPr lvl="1"/>
            <a:r>
              <a:rPr lang="en-US" dirty="0"/>
              <a:t>Indirect costs (IDCs, F&amp;A or overheads): go to the institution as cost of doing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5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Facilities &amp; Administrative (F&amp;A) or </a:t>
            </a:r>
            <a:br>
              <a:rPr lang="en-US" dirty="0"/>
            </a:br>
            <a:r>
              <a:rPr lang="en-US" dirty="0"/>
              <a:t>Indirect Costs (IDC) at UF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Negotiated IDC Rates: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In order to use a different IDC rate the sponsor must have a posted policy of what rate to use (for example, JDRF uses 10% rate) </a:t>
            </a:r>
          </a:p>
          <a:p>
            <a:r>
              <a:rPr lang="en-US" dirty="0"/>
              <a:t>NIH Ks and T32s are NIH, but only allow for 8%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2174"/>
              </p:ext>
            </p:extLst>
          </p:nvPr>
        </p:nvGraphicFramePr>
        <p:xfrm>
          <a:off x="805798" y="2280639"/>
          <a:ext cx="463573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937">
                  <a:extLst>
                    <a:ext uri="{9D8B030D-6E8A-4147-A177-3AD203B41FA5}">
                      <a16:colId xmlns:a16="http://schemas.microsoft.com/office/drawing/2014/main" val="1040118250"/>
                    </a:ext>
                  </a:extLst>
                </a:gridCol>
                <a:gridCol w="1040563">
                  <a:extLst>
                    <a:ext uri="{9D8B030D-6E8A-4147-A177-3AD203B41FA5}">
                      <a16:colId xmlns:a16="http://schemas.microsoft.com/office/drawing/2014/main" val="2521798863"/>
                    </a:ext>
                  </a:extLst>
                </a:gridCol>
                <a:gridCol w="1665230">
                  <a:extLst>
                    <a:ext uri="{9D8B030D-6E8A-4147-A177-3AD203B41FA5}">
                      <a16:colId xmlns:a16="http://schemas.microsoft.com/office/drawing/2014/main" val="115704028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Type of 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On-Campus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Off-Campus*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904381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Research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52.5% (negotiated</a:t>
                      </a:r>
                      <a:r>
                        <a:rPr lang="en-US" sz="1400" baseline="0" dirty="0"/>
                        <a:t> NIH)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39921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Other Sponsored 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32.6%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22008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49188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0126" y="2599020"/>
            <a:ext cx="25062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In order to use Off-Campus rate you will need to budget for some type of </a:t>
            </a:r>
            <a:r>
              <a:rPr lang="en-US" sz="1350" u="sng" dirty="0"/>
              <a:t>rent expense </a:t>
            </a:r>
            <a:r>
              <a:rPr lang="en-US" sz="1350" dirty="0"/>
              <a:t>as part of your direct costs (for example, a lab at Rocky Point</a:t>
            </a:r>
          </a:p>
        </p:txBody>
      </p:sp>
    </p:spTree>
    <p:extLst>
      <p:ext uri="{BB962C8B-B14F-4D97-AF65-F5344CB8AC3E}">
        <p14:creationId xmlns:p14="http://schemas.microsoft.com/office/powerpoint/2010/main" val="153674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are IDCs used?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03069964"/>
              </p:ext>
            </p:extLst>
          </p:nvPr>
        </p:nvGraphicFramePr>
        <p:xfrm>
          <a:off x="385011" y="2014151"/>
          <a:ext cx="3886671" cy="159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9CC691-EC27-F440-AE35-B757DDFAE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932406"/>
              </p:ext>
            </p:extLst>
          </p:nvPr>
        </p:nvGraphicFramePr>
        <p:xfrm>
          <a:off x="4735631" y="2604236"/>
          <a:ext cx="4223084" cy="352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99ECE66C-8749-DF46-A52F-F529E0E13647}"/>
              </a:ext>
            </a:extLst>
          </p:cNvPr>
          <p:cNvCxnSpPr>
            <a:cxnSpLocks/>
          </p:cNvCxnSpPr>
          <p:nvPr/>
        </p:nvCxnSpPr>
        <p:spPr>
          <a:xfrm>
            <a:off x="3443438" y="2918503"/>
            <a:ext cx="1292192" cy="862421"/>
          </a:xfrm>
          <a:prstGeom prst="bentConnector3">
            <a:avLst>
              <a:gd name="adj1" fmla="val 66201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0A4922-40A6-F940-B250-800D3566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25319"/>
            <a:ext cx="3814482" cy="2604487"/>
          </a:xfrm>
        </p:spPr>
        <p:txBody>
          <a:bodyPr>
            <a:normAutofit fontScale="92500"/>
          </a:bodyPr>
          <a:lstStyle/>
          <a:p>
            <a:r>
              <a:rPr lang="en-US" dirty="0"/>
              <a:t>Departments and Centers / Institutes need your IDCs to support your research (more later)</a:t>
            </a:r>
          </a:p>
        </p:txBody>
      </p:sp>
    </p:spTree>
    <p:extLst>
      <p:ext uri="{BB962C8B-B14F-4D97-AF65-F5344CB8AC3E}">
        <p14:creationId xmlns:p14="http://schemas.microsoft.com/office/powerpoint/2010/main" val="45669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Not all grants are created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07" y="147246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Any grant is better than no grant</a:t>
            </a:r>
          </a:p>
          <a:p>
            <a:r>
              <a:rPr lang="en-US" sz="3600" dirty="0"/>
              <a:t>But</a:t>
            </a:r>
          </a:p>
          <a:p>
            <a:pPr lvl="1"/>
            <a:r>
              <a:rPr lang="en-US" sz="3200" dirty="0"/>
              <a:t>Extramural</a:t>
            </a:r>
          </a:p>
          <a:p>
            <a:pPr lvl="2"/>
            <a:r>
              <a:rPr lang="en-US" sz="2800" dirty="0"/>
              <a:t>Federal (NIH, DOD)</a:t>
            </a:r>
          </a:p>
          <a:p>
            <a:pPr lvl="2"/>
            <a:r>
              <a:rPr lang="en-US" sz="2800" dirty="0"/>
              <a:t>State</a:t>
            </a:r>
          </a:p>
          <a:p>
            <a:pPr lvl="2"/>
            <a:r>
              <a:rPr lang="en-US" sz="2800" dirty="0"/>
              <a:t>Industry</a:t>
            </a:r>
          </a:p>
          <a:p>
            <a:pPr lvl="2"/>
            <a:r>
              <a:rPr lang="en-US" sz="2800" dirty="0"/>
              <a:t>Foundations</a:t>
            </a:r>
          </a:p>
          <a:p>
            <a:pPr lvl="1"/>
            <a:r>
              <a:rPr lang="en-US" sz="3200" dirty="0"/>
              <a:t>Institutional (UF) (no IDCs)</a:t>
            </a:r>
          </a:p>
          <a:p>
            <a:pPr lvl="1"/>
            <a:endParaRPr lang="en-US" sz="32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670729" y="2959472"/>
            <a:ext cx="905279" cy="2945174"/>
          </a:xfrm>
          <a:prstGeom prst="downArrow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45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5670728" y="2442979"/>
            <a:ext cx="85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02891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Indirect costs (IDCs)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AB70A-3387-F142-BF5D-97FBC6B29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Ranking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3095"/>
            <a:ext cx="3529698" cy="2830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ACCB3-0FC5-A647-9E37-422EB97B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23095"/>
            <a:ext cx="3731534" cy="28308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B42A3B-A06F-2341-B939-9732A6A11DC1}"/>
              </a:ext>
            </a:extLst>
          </p:cNvPr>
          <p:cNvSpPr/>
          <p:nvPr/>
        </p:nvSpPr>
        <p:spPr>
          <a:xfrm>
            <a:off x="4495800" y="51083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Blue Ridge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Institute for Medical Research ranks U.S. Medical Schools by analyzing the National Institutes of Health (NIH) grant awards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critical to understand what funding program is the best for your research project</a:t>
            </a:r>
          </a:p>
          <a:p>
            <a:r>
              <a:rPr lang="en-US" dirty="0"/>
              <a:t>First step is to know the different types of grants that you can apply for</a:t>
            </a:r>
          </a:p>
        </p:txBody>
      </p:sp>
    </p:spTree>
    <p:extLst>
      <p:ext uri="{BB962C8B-B14F-4D97-AF65-F5344CB8AC3E}">
        <p14:creationId xmlns:p14="http://schemas.microsoft.com/office/powerpoint/2010/main" val="142053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For Applications (RFA) </a:t>
            </a:r>
          </a:p>
          <a:p>
            <a:r>
              <a:rPr lang="en-US" dirty="0"/>
              <a:t>Funding Opportunity Announcement (FOA)</a:t>
            </a:r>
          </a:p>
          <a:p>
            <a:r>
              <a:rPr lang="en-US" dirty="0"/>
              <a:t>NIH:</a:t>
            </a:r>
          </a:p>
          <a:p>
            <a:pPr lvl="1"/>
            <a:r>
              <a:rPr lang="en-US" dirty="0"/>
              <a:t>Program Officer: in charge of a portfolio of grant applications and funded grants. Your liaison with NIH.</a:t>
            </a:r>
          </a:p>
          <a:p>
            <a:pPr lvl="1"/>
            <a:r>
              <a:rPr lang="en-US" dirty="0"/>
              <a:t>Scientific Review Officer: Organizes grant reviews in either a standing study or a SEP (special emphasis panel)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6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1053</Words>
  <Application>Microsoft Macintosh PowerPoint</Application>
  <PresentationFormat>On-screen Show (4:3)</PresentationFormat>
  <Paragraphs>133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</vt:lpstr>
      <vt:lpstr>Calibri</vt:lpstr>
      <vt:lpstr>Office Theme</vt:lpstr>
      <vt:lpstr>What is a grant? Understanding the alphabet soup from funding agencies</vt:lpstr>
      <vt:lpstr>What is a grant?</vt:lpstr>
      <vt:lpstr>What is a grant?</vt:lpstr>
      <vt:lpstr>Facilities &amp; Administrative (F&amp;A) or  Indirect Costs (IDC) at UF</vt:lpstr>
      <vt:lpstr>How are IDCs used?</vt:lpstr>
      <vt:lpstr>Not all grants are created equal</vt:lpstr>
      <vt:lpstr>Why?</vt:lpstr>
      <vt:lpstr>Strategy</vt:lpstr>
      <vt:lpstr>Glossary</vt:lpstr>
      <vt:lpstr>Glossary</vt:lpstr>
      <vt:lpstr>NIH is trying to help first awards with increased funding rates to:</vt:lpstr>
      <vt:lpstr>UF grants</vt:lpstr>
      <vt:lpstr>UF grants</vt:lpstr>
      <vt:lpstr>State of Florida funding opportunities</vt:lpstr>
      <vt:lpstr>Foundations</vt:lpstr>
      <vt:lpstr>Industry</vt:lpstr>
      <vt:lpstr>DOD</vt:lpstr>
      <vt:lpstr>NIH</vt:lpstr>
      <vt:lpstr>National Institutes of Health</vt:lpstr>
      <vt:lpstr>Two types of submissions</vt:lpstr>
      <vt:lpstr>Types of awards</vt:lpstr>
      <vt:lpstr>F (fellowship) awards T32: training grant (for a program)</vt:lpstr>
      <vt:lpstr>U-types of Research Project Cooperative Agreement </vt:lpstr>
      <vt:lpstr>NIH Career Developmental Awards</vt:lpstr>
      <vt:lpstr>Program grants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alphabet soup from funding agencies</dc:title>
  <dc:creator>Laurence Morel</dc:creator>
  <cp:lastModifiedBy>Morel,Laurence Marguerite</cp:lastModifiedBy>
  <cp:revision>26</cp:revision>
  <dcterms:created xsi:type="dcterms:W3CDTF">2018-09-08T14:53:56Z</dcterms:created>
  <dcterms:modified xsi:type="dcterms:W3CDTF">2020-08-11T19:50:47Z</dcterms:modified>
</cp:coreProperties>
</file>